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58" r:id="rId4"/>
    <p:sldId id="276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68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45B"/>
    <a:srgbClr val="00AED4"/>
    <a:srgbClr val="4F81BD"/>
    <a:srgbClr val="7FD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01" autoAdjust="0"/>
  </p:normalViewPr>
  <p:slideViewPr>
    <p:cSldViewPr>
      <p:cViewPr varScale="1">
        <p:scale>
          <a:sx n="106" d="100"/>
          <a:sy n="106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360B6-8514-4528-BECE-6A0887C11137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23A4-5E87-4610-B4F1-DE88CD631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66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51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62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54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79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5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5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36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05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36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2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39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FA21-9FE5-47D1-9B25-6846C52C0E1F}" type="datetimeFigureOut">
              <a:rPr lang="hu-HU" smtClean="0"/>
              <a:t>2011.12.09.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6E8B-7FFD-4D63-8089-B8F1575F15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22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7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7544" y="5157192"/>
            <a:ext cx="68407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400" b="1" dirty="0" smtClean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r>
              <a:rPr lang="hu-HU" sz="1400" dirty="0" smtClean="0">
                <a:solidFill>
                  <a:srgbClr val="7FD6E9"/>
                </a:solidFill>
                <a:latin typeface="Myriad Pro" pitchFamily="34" charset="0"/>
              </a:rPr>
              <a:t>Páger </a:t>
            </a:r>
            <a:r>
              <a:rPr lang="hu-HU" sz="1400" dirty="0" smtClean="0">
                <a:solidFill>
                  <a:srgbClr val="7FD6E9"/>
                </a:solidFill>
                <a:latin typeface="Myriad Pro" pitchFamily="34" charset="0"/>
              </a:rPr>
              <a:t>Máté, Göcsei Zsolt, Szabó Gábor</a:t>
            </a:r>
            <a:endParaRPr lang="hu-HU" sz="1400" dirty="0" smtClean="0">
              <a:solidFill>
                <a:srgbClr val="7FD6E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1772816"/>
            <a:ext cx="41044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4C545B"/>
                </a:solidFill>
                <a:latin typeface="Myriad Pro" pitchFamily="34" charset="0"/>
              </a:rPr>
              <a:t>3-D Azonosítás</a:t>
            </a:r>
            <a:endParaRPr lang="en-US" sz="2800" b="1" dirty="0">
              <a:solidFill>
                <a:srgbClr val="4C545B"/>
              </a:solidFill>
              <a:latin typeface="Myriad Pro" pitchFamily="34" charset="0"/>
            </a:endParaRPr>
          </a:p>
          <a:p>
            <a:endParaRPr lang="en-US" sz="17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 vásárlót azonosítja a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/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kibocsátó </a:t>
            </a:r>
            <a:r>
              <a:rPr lang="hu-HU" sz="1700" dirty="0" err="1">
                <a:solidFill>
                  <a:srgbClr val="4C545B"/>
                </a:solidFill>
                <a:latin typeface="Myriad Pro" pitchFamily="34" charset="0"/>
              </a:rPr>
              <a:t>ACS-e</a:t>
            </a:r>
            <a:endParaRPr lang="hu-HU" sz="17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Az azonosítás eredményét tárolja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/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a 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kártyatársaság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 vásárló visszatér hozzánk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/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egy 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adatcsomaggal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Az adatcsomagot ellenőrizzük, feldolgozzuk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Az azonosítás eredményétől függően továbbítjuk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/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a 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tranzakciót vagy sem</a:t>
            </a:r>
            <a:endParaRPr lang="hu-HU" sz="1700" dirty="0">
              <a:solidFill>
                <a:srgbClr val="4C545B"/>
              </a:solidFill>
              <a:latin typeface="Myriad Pro" pitchFamily="34" charset="0"/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66427"/>
              </p:ext>
            </p:extLst>
          </p:nvPr>
        </p:nvGraphicFramePr>
        <p:xfrm>
          <a:off x="4335718" y="1196752"/>
          <a:ext cx="4568925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975"/>
                <a:gridCol w="1522975"/>
                <a:gridCol w="1522975"/>
              </a:tblGrid>
              <a:tr h="4968552"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Issuer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Interoperability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Acquirer</a:t>
                      </a:r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8"/>
          <p:cNvSpPr/>
          <p:nvPr/>
        </p:nvSpPr>
        <p:spPr>
          <a:xfrm>
            <a:off x="4623826" y="2026202"/>
            <a:ext cx="884278" cy="523513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Vásárló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668344" y="2026202"/>
            <a:ext cx="976542" cy="523513"/>
          </a:xfrm>
          <a:prstGeom prst="rect">
            <a:avLst/>
          </a:prstGeom>
          <a:solidFill>
            <a:srgbClr val="00AED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Kereskedő (Escalion)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7699914" y="5229200"/>
            <a:ext cx="884278" cy="523513"/>
          </a:xfrm>
          <a:prstGeom prst="rect">
            <a:avLst/>
          </a:prstGeom>
          <a:solidFill>
            <a:srgbClr val="00AED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Elfogadó bank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6084168" y="5229200"/>
            <a:ext cx="1088343" cy="523513"/>
          </a:xfrm>
          <a:prstGeom prst="rect">
            <a:avLst/>
          </a:prstGeom>
          <a:solidFill>
            <a:srgbClr val="4C545B">
              <a:alpha val="5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VisaNet, MC BankNet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4559790" y="3356992"/>
            <a:ext cx="1020322" cy="2395720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62000" rtlCol="0" anchor="b" anchorCtr="0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Kibocsátó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4676924" y="3645024"/>
            <a:ext cx="759172" cy="1440160"/>
          </a:xfrm>
          <a:prstGeom prst="rect">
            <a:avLst/>
          </a:prstGeom>
          <a:solidFill>
            <a:srgbClr val="4C545B"/>
          </a:solidFill>
          <a:ln>
            <a:solidFill>
              <a:srgbClr val="4C54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Access Control Server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6075945" y="3356992"/>
            <a:ext cx="1088343" cy="720079"/>
          </a:xfrm>
          <a:prstGeom prst="rect">
            <a:avLst/>
          </a:prstGeom>
          <a:solidFill>
            <a:srgbClr val="4C545B"/>
          </a:solidFill>
          <a:ln>
            <a:solidFill>
              <a:srgbClr val="4C5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Directory Server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075945" y="4077072"/>
            <a:ext cx="1088343" cy="720079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Auth. History Server</a:t>
            </a:r>
            <a:endParaRPr lang="hu-HU" sz="1400" dirty="0">
              <a:latin typeface="Myriad Pro" pitchFamily="34" charset="0"/>
            </a:endParaRPr>
          </a:p>
        </p:txBody>
      </p:sp>
      <p:cxnSp>
        <p:nvCxnSpPr>
          <p:cNvPr id="31" name="Straight Arrow Connector 2"/>
          <p:cNvCxnSpPr/>
          <p:nvPr/>
        </p:nvCxnSpPr>
        <p:spPr>
          <a:xfrm>
            <a:off x="4964733" y="2621723"/>
            <a:ext cx="2894" cy="663261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0"/>
          <p:cNvCxnSpPr/>
          <p:nvPr/>
        </p:nvCxnSpPr>
        <p:spPr>
          <a:xfrm flipV="1">
            <a:off x="5645708" y="4363066"/>
            <a:ext cx="366452" cy="5874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2"/>
          <p:cNvCxnSpPr/>
          <p:nvPr/>
        </p:nvCxnSpPr>
        <p:spPr>
          <a:xfrm flipV="1">
            <a:off x="5580112" y="2276872"/>
            <a:ext cx="2016224" cy="2"/>
          </a:xfrm>
          <a:prstGeom prst="straightConnector1">
            <a:avLst/>
          </a:prstGeom>
          <a:ln w="25400">
            <a:solidFill>
              <a:srgbClr val="4C54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2"/>
          <p:cNvCxnSpPr/>
          <p:nvPr/>
        </p:nvCxnSpPr>
        <p:spPr>
          <a:xfrm>
            <a:off x="8172400" y="2621724"/>
            <a:ext cx="0" cy="2535468"/>
          </a:xfrm>
          <a:prstGeom prst="straightConnector1">
            <a:avLst/>
          </a:prstGeom>
          <a:ln w="25400">
            <a:solidFill>
              <a:srgbClr val="4C54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7"/>
          <p:cNvCxnSpPr/>
          <p:nvPr/>
        </p:nvCxnSpPr>
        <p:spPr>
          <a:xfrm>
            <a:off x="5652120" y="5445224"/>
            <a:ext cx="423825" cy="0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8"/>
          <p:cNvCxnSpPr/>
          <p:nvPr/>
        </p:nvCxnSpPr>
        <p:spPr>
          <a:xfrm>
            <a:off x="7244519" y="5445224"/>
            <a:ext cx="423825" cy="0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9"/>
          <p:cNvSpPr txBox="1"/>
          <p:nvPr/>
        </p:nvSpPr>
        <p:spPr>
          <a:xfrm>
            <a:off x="5710474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C545B"/>
                </a:solidFill>
                <a:latin typeface="Myriad Pro" pitchFamily="34" charset="0"/>
              </a:rPr>
              <a:t>2</a:t>
            </a:r>
            <a:endParaRPr lang="hu-HU" dirty="0">
              <a:solidFill>
                <a:srgbClr val="4C545B"/>
              </a:solidFill>
              <a:latin typeface="Myriad Pro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4716016" y="27831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C545B"/>
                </a:solidFill>
                <a:latin typeface="Myriad Pro" pitchFamily="34" charset="0"/>
              </a:rPr>
              <a:t>1</a:t>
            </a:r>
            <a:endParaRPr lang="hu-HU" dirty="0">
              <a:solidFill>
                <a:srgbClr val="4C545B"/>
              </a:solidFill>
              <a:latin typeface="Myriad Pro" pitchFamily="34" charset="0"/>
            </a:endParaRPr>
          </a:p>
        </p:txBody>
      </p:sp>
      <p:sp>
        <p:nvSpPr>
          <p:cNvPr id="39" name="TextBox 42"/>
          <p:cNvSpPr txBox="1"/>
          <p:nvPr/>
        </p:nvSpPr>
        <p:spPr>
          <a:xfrm>
            <a:off x="6430554" y="1907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C545B"/>
                </a:solidFill>
                <a:latin typeface="Myriad Pro" pitchFamily="34" charset="0"/>
              </a:rPr>
              <a:t>4</a:t>
            </a:r>
            <a:endParaRPr lang="hu-HU" dirty="0">
              <a:solidFill>
                <a:srgbClr val="4C545B"/>
              </a:solidFill>
              <a:latin typeface="Myriad Pro" pitchFamily="34" charset="0"/>
            </a:endParaRPr>
          </a:p>
        </p:txBody>
      </p:sp>
      <p:cxnSp>
        <p:nvCxnSpPr>
          <p:cNvPr id="40" name="Straight Arrow Connector 43"/>
          <p:cNvCxnSpPr/>
          <p:nvPr/>
        </p:nvCxnSpPr>
        <p:spPr>
          <a:xfrm flipV="1">
            <a:off x="5219402" y="2621724"/>
            <a:ext cx="670" cy="663260"/>
          </a:xfrm>
          <a:prstGeom prst="straightConnector1">
            <a:avLst/>
          </a:prstGeom>
          <a:ln w="25400">
            <a:solidFill>
              <a:srgbClr val="4C545B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6"/>
          <p:cNvSpPr txBox="1"/>
          <p:nvPr/>
        </p:nvSpPr>
        <p:spPr>
          <a:xfrm>
            <a:off x="5219402" y="27831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C545B"/>
                </a:solidFill>
                <a:latin typeface="Myriad Pro" pitchFamily="34" charset="0"/>
              </a:rPr>
              <a:t>3</a:t>
            </a:r>
            <a:endParaRPr lang="hu-HU" dirty="0">
              <a:solidFill>
                <a:srgbClr val="4C545B"/>
              </a:solidFill>
              <a:latin typeface="Myriad Pro" pitchFamily="34" charset="0"/>
            </a:endParaRPr>
          </a:p>
        </p:txBody>
      </p:sp>
      <p:sp>
        <p:nvSpPr>
          <p:cNvPr id="42" name="TextBox 48"/>
          <p:cNvSpPr txBox="1"/>
          <p:nvPr/>
        </p:nvSpPr>
        <p:spPr>
          <a:xfrm>
            <a:off x="7812360" y="3803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C545B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7163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65810" y="2397075"/>
            <a:ext cx="69905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Hamisítható!</a:t>
            </a:r>
          </a:p>
          <a:p>
            <a:endParaRPr lang="hu-HU" sz="24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Látszik, hogy az eredményt az Escalion maga dolgozza fel.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A 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vásárló által használt eszköz (böngésző, számítógép/telefon/stb)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/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segítségével 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kommunikálunk.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Az Interneten kommunikálunk. Eltéríthető a kommunikáció.</a:t>
            </a:r>
          </a:p>
          <a:p>
            <a:endParaRPr lang="hu-HU" sz="24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endParaRPr lang="hu-HU" sz="2000" dirty="0" smtClean="0">
              <a:solidFill>
                <a:srgbClr val="4C545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42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97858" y="2413044"/>
            <a:ext cx="655851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4C545B"/>
                </a:solidFill>
                <a:latin typeface="Myriad Pro" pitchFamily="34" charset="0"/>
              </a:rPr>
              <a:t>Hatékony védelem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hu-HU" sz="20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Az adatcsomagok titkosítva vannak, és digitálisan aláírva.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Titkosított tartalom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Látszik a változtatás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Igazolható, ellenőrizhető eredet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Man in the middle: tanúsítványok (PKI)</a:t>
            </a:r>
          </a:p>
          <a:p>
            <a:endParaRPr lang="hu-HU" sz="24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endParaRPr lang="hu-HU" sz="2000" dirty="0" smtClean="0">
              <a:solidFill>
                <a:srgbClr val="4C545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46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5576" y="1971705"/>
            <a:ext cx="763863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Risk</a:t>
            </a:r>
            <a:endParaRPr lang="en-US" sz="28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lvl="1"/>
            <a:endParaRPr lang="en-US" sz="17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Chargeback: 1% és 2% - vékony a jég!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Fraud: lopott kártya vagy </a:t>
            </a:r>
            <a:r>
              <a:rPr lang="hu-HU" sz="1700" b="1" i="1" dirty="0" smtClean="0">
                <a:solidFill>
                  <a:srgbClr val="4C545B"/>
                </a:solidFill>
                <a:latin typeface="Myriad Pro" pitchFamily="34" charset="0"/>
              </a:rPr>
              <a:t>kártyaadatok!</a:t>
            </a:r>
            <a:r>
              <a:rPr lang="hu-HU" sz="1700" i="1" dirty="0" smtClean="0">
                <a:solidFill>
                  <a:srgbClr val="4C545B"/>
                </a:solidFill>
                <a:latin typeface="Myriad Pro" pitchFamily="34" charset="0"/>
              </a:rPr>
              <a:t> (CNP)</a:t>
            </a:r>
            <a:endParaRPr lang="hu-HU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Friendly fraud</a:t>
            </a:r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A vásárlónak joga van 8 napon belül elállni a vásárlástól, ha Interneten vásárolta a terméket, amennyiben azt eredeti csomagolásában visszaszolgáltatja.</a:t>
            </a:r>
          </a:p>
          <a:p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  <a:p>
            <a:r>
              <a:rPr lang="hu-HU" sz="1700" i="1" dirty="0" smtClean="0">
                <a:solidFill>
                  <a:srgbClr val="00AED4"/>
                </a:solidFill>
                <a:latin typeface="Myriad Pro" pitchFamily="34" charset="0"/>
              </a:rPr>
              <a:t>Digitális tartalom, szolgálatás!</a:t>
            </a:r>
            <a:endParaRPr lang="en-US" sz="1700" i="1" dirty="0" smtClean="0">
              <a:solidFill>
                <a:srgbClr val="00AED4"/>
              </a:solidFill>
              <a:latin typeface="Myriad Pro" pitchFamily="34" charset="0"/>
            </a:endParaRPr>
          </a:p>
          <a:p>
            <a:pPr lvl="1"/>
            <a:endParaRPr lang="hu-HU" sz="2000" dirty="0" smtClean="0">
              <a:solidFill>
                <a:srgbClr val="4C545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97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77778" y="2135465"/>
            <a:ext cx="771064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Refund!</a:t>
            </a:r>
            <a:endParaRPr lang="en-US" sz="28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lvl="1"/>
            <a:endParaRPr lang="en-US" sz="17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Nálunk nem jellemző, hogy ezt lehetővé teszik.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Van extra költsége, de nem akkora, mint a chargeback utáni büntetés.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Kötegelt feldolgozás: még aznap refund!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3-D: felelősség áthárítása a kibocsátó bankra bizonyos esetekben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Tehát a 3-D azonosítás segítségével a kibocsátó bankra átháríthatjuk a chargeback felelősségét a tipikusan leggyakoribb esetekben.</a:t>
            </a:r>
          </a:p>
          <a:p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97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2586677"/>
            <a:ext cx="850852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Nagyobb </a:t>
            </a:r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biztonság</a:t>
            </a:r>
            <a:endParaRPr lang="en-US" sz="28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lvl="1"/>
            <a:endParaRPr lang="en-US" sz="17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Ha mindenhol lenne 3-D...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... de nincs. A vásárlónak viszont jogai vannak.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Inkább refund, mint chargeback – a kereskedő felé kell jelezni először a problémát.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 visszaélések költsége benne van az árakban, mi mindannyian fizetjük meg ezeket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.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138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7842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14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7842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7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43608" y="2060848"/>
            <a:ext cx="70567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C545B"/>
                </a:solidFill>
                <a:latin typeface="Myriad Pro" pitchFamily="34" charset="0"/>
              </a:rPr>
              <a:t>Card Present vs. Card Not Present</a:t>
            </a:r>
            <a:endParaRPr lang="en-US" sz="28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err="1">
                <a:solidFill>
                  <a:srgbClr val="4C545B"/>
                </a:solidFill>
                <a:latin typeface="Myriad Pro" pitchFamily="34" charset="0"/>
              </a:rPr>
              <a:t>Card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 </a:t>
            </a:r>
            <a:r>
              <a:rPr lang="hu-HU" sz="1700" dirty="0" err="1">
                <a:solidFill>
                  <a:srgbClr val="4C545B"/>
                </a:solidFill>
                <a:latin typeface="Myriad Pro" pitchFamily="34" charset="0"/>
              </a:rPr>
              <a:t>Present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 = például boltban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vásárláskor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PIN kód, fényképes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igazolvány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Kártya jelenléte (chip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!)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err="1">
                <a:solidFill>
                  <a:srgbClr val="4C545B"/>
                </a:solidFill>
                <a:latin typeface="Myriad Pro" pitchFamily="34" charset="0"/>
              </a:rPr>
              <a:t>Card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 </a:t>
            </a:r>
            <a:r>
              <a:rPr lang="hu-HU" sz="1700" dirty="0" err="1">
                <a:solidFill>
                  <a:srgbClr val="4C545B"/>
                </a:solidFill>
                <a:latin typeface="Myriad Pro" pitchFamily="34" charset="0"/>
              </a:rPr>
              <a:t>Not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 </a:t>
            </a:r>
            <a:r>
              <a:rPr lang="hu-HU" sz="1700" dirty="0" err="1" smtClean="0">
                <a:solidFill>
                  <a:srgbClr val="4C545B"/>
                </a:solidFill>
                <a:latin typeface="Myriad Pro" pitchFamily="34" charset="0"/>
              </a:rPr>
              <a:t>Present</a:t>
            </a:r>
            <a:endParaRPr lang="hu-HU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Csak az adatokat kérhetjük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el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PIN kód, igazolvány nem kérhető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el</a:t>
            </a:r>
          </a:p>
          <a:p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  <a:p>
            <a:r>
              <a:rPr lang="hu-HU" sz="1700" dirty="0">
                <a:solidFill>
                  <a:srgbClr val="00AED4"/>
                </a:solidFill>
                <a:latin typeface="Myriad Pro" pitchFamily="34" charset="0"/>
              </a:rPr>
              <a:t>Ha a kártyánk adatai illetéktelen kezekbe kerülnek, és visszaélnek vele, </a:t>
            </a:r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akkor mire </a:t>
            </a:r>
            <a:r>
              <a:rPr lang="hu-HU" sz="1700" dirty="0">
                <a:solidFill>
                  <a:srgbClr val="00AED4"/>
                </a:solidFill>
                <a:latin typeface="Myriad Pro" pitchFamily="34" charset="0"/>
              </a:rPr>
              <a:t>erről értesülünk, már túl késő!</a:t>
            </a:r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  <a:endParaRPr lang="hu-HU" sz="2000" b="1" dirty="0">
              <a:solidFill>
                <a:srgbClr val="00AED4"/>
              </a:solidFill>
              <a:latin typeface="Myriad Pro" pitchFamily="34" charset="0"/>
            </a:endParaRPr>
          </a:p>
          <a:p>
            <a:pPr algn="r"/>
            <a:r>
              <a:rPr lang="hu-HU" sz="1400" dirty="0" smtClean="0">
                <a:solidFill>
                  <a:srgbClr val="00AED4"/>
                </a:solidFill>
                <a:latin typeface="Myriad Pro" pitchFamily="34" charset="0"/>
              </a:rPr>
              <a:t>A </a:t>
            </a:r>
            <a:r>
              <a:rPr lang="hu-HU" sz="1400" dirty="0" smtClean="0">
                <a:solidFill>
                  <a:srgbClr val="00AED4"/>
                </a:solidFill>
                <a:latin typeface="Myriad Pro" pitchFamily="34" charset="0"/>
              </a:rPr>
              <a:t>vásárló</a:t>
            </a:r>
            <a:endParaRPr lang="hu-HU" sz="1400" dirty="0">
              <a:solidFill>
                <a:srgbClr val="00A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33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7738" y="1670605"/>
            <a:ext cx="85085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3-D Secure = </a:t>
            </a:r>
            <a:r>
              <a:rPr lang="hu-HU" sz="2800" b="1" dirty="0" err="1" smtClean="0">
                <a:solidFill>
                  <a:srgbClr val="4C545B"/>
                </a:solidFill>
                <a:latin typeface="Myriad Pro" pitchFamily="34" charset="0"/>
              </a:rPr>
              <a:t>Three-Domain</a:t>
            </a:r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 </a:t>
            </a:r>
            <a:r>
              <a:rPr lang="hu-HU" sz="2800" b="1" dirty="0" err="1" smtClean="0">
                <a:solidFill>
                  <a:srgbClr val="4C545B"/>
                </a:solidFill>
                <a:latin typeface="Myriad Pro" pitchFamily="34" charset="0"/>
              </a:rPr>
              <a:t>Secure</a:t>
            </a:r>
            <a:endParaRPr lang="en-US" sz="28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hu-HU" sz="20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hu-HU" sz="20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hu-HU" sz="20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Megoldás: a kártyakibocsátó bank bevonása az </a:t>
            </a:r>
            <a:r>
              <a:rPr lang="hu-HU" sz="1700" i="1" dirty="0" smtClean="0">
                <a:solidFill>
                  <a:srgbClr val="4C545B"/>
                </a:solidFill>
                <a:latin typeface="Myriad Pro" pitchFamily="34" charset="0"/>
              </a:rPr>
              <a:t>authorizációnál</a:t>
            </a:r>
          </a:p>
          <a:p>
            <a:pPr marL="1200150" lvl="2" indent="-285750">
              <a:buFont typeface="Wingdings" pitchFamily="2" charset="2"/>
              <a:buChar char="§"/>
            </a:pPr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A kártyát kibocsátó bank nagy valószínűséggel igazolni tudja, hogy a kártyát  a tulajdonosa használná-e épp.</a:t>
            </a:r>
          </a:p>
          <a:p>
            <a:endParaRPr lang="hu-HU" sz="1700" dirty="0">
              <a:solidFill>
                <a:srgbClr val="00AED4"/>
              </a:solidFill>
              <a:latin typeface="Myriad Pro" pitchFamily="34" charset="0"/>
            </a:endParaRPr>
          </a:p>
          <a:p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Gyakorlatilag online PIN kód</a:t>
            </a:r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.</a:t>
            </a:r>
          </a:p>
          <a:p>
            <a:endParaRPr lang="en-US" sz="1700" dirty="0">
              <a:solidFill>
                <a:srgbClr val="00AED4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Csak a kártya tulajdonosa ismeri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Az ellenőrzés a kereskedőtől és az elfogadó banktól független folyamat</a:t>
            </a:r>
            <a:endParaRPr lang="hu-HU" sz="1700" dirty="0">
              <a:solidFill>
                <a:srgbClr val="4C545B"/>
              </a:solidFill>
              <a:latin typeface="Myriad Pro" pitchFamily="34" charset="0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2611131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105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17738" y="1772816"/>
            <a:ext cx="85085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Visa: Verified by Visa</a:t>
            </a:r>
            <a:endParaRPr lang="en-US" sz="2800" b="1" dirty="0" smtClean="0">
              <a:solidFill>
                <a:srgbClr val="4C545B"/>
              </a:solidFill>
              <a:latin typeface="Myriad Pro" pitchFamily="34" charset="0"/>
            </a:endParaRPr>
          </a:p>
          <a:p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Cél: online is a fizikai jelenétnél megszokott vásárlói bizalom kiépítése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MasterCard SecureCode, J-Secure (JCB), SecureKey (AMEX)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Magyarországra csak most jött be a kibocsátók oldalán (Citibank)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Immár elérhető nálunk is ez az extra azonosítási mód, amelyet online vásárláskor használhatunk.</a:t>
            </a:r>
          </a:p>
          <a:p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  <a:p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A bevezetés viszont költséges</a:t>
            </a:r>
            <a:r>
              <a:rPr lang="hu-HU" sz="1700" dirty="0" smtClean="0">
                <a:solidFill>
                  <a:srgbClr val="00AED4"/>
                </a:solidFill>
                <a:latin typeface="Myriad Pro" pitchFamily="34" charset="0"/>
              </a:rPr>
              <a:t>!</a:t>
            </a:r>
          </a:p>
          <a:p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Szoftver vásárlás, infrastruktúra kiépítés vagy bérlet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Integráció</a:t>
            </a:r>
            <a:endParaRPr lang="hu-HU" sz="1700" dirty="0" smtClean="0">
              <a:solidFill>
                <a:srgbClr val="00AED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866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7504" y="2564904"/>
            <a:ext cx="4320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4C545B"/>
                </a:solidFill>
                <a:latin typeface="Myriad Pro" pitchFamily="34" charset="0"/>
              </a:rPr>
              <a:t>A 3 „domain”</a:t>
            </a:r>
            <a:endParaRPr lang="en-US" sz="2800" b="1" dirty="0">
              <a:solidFill>
                <a:srgbClr val="4C545B"/>
              </a:solidFill>
              <a:latin typeface="Myriad Pro" pitchFamily="34" charset="0"/>
            </a:endParaRPr>
          </a:p>
          <a:p>
            <a:endParaRPr lang="en-US" sz="17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Issuer Domain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=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kibocsátó, vásárló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Interoperability Domain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= </a:t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kártyatársaság</a:t>
            </a:r>
            <a:endParaRPr lang="hu-HU" sz="1700" dirty="0" smtClean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Acquirer Domain =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elfogadó </a:t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(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kereskedő, szolgáltató, bank)</a:t>
            </a:r>
            <a:endParaRPr lang="hu-HU" sz="1700" dirty="0">
              <a:solidFill>
                <a:srgbClr val="4C545B"/>
              </a:solidFill>
              <a:latin typeface="Myriad Pro" pitchFamily="34" charset="0"/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65196"/>
              </p:ext>
            </p:extLst>
          </p:nvPr>
        </p:nvGraphicFramePr>
        <p:xfrm>
          <a:off x="4335718" y="1196752"/>
          <a:ext cx="4568925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975"/>
                <a:gridCol w="1522975"/>
                <a:gridCol w="1522975"/>
              </a:tblGrid>
              <a:tr h="4968552"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Issuer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Interoperability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Acquirer</a:t>
                      </a:r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8"/>
          <p:cNvSpPr/>
          <p:nvPr/>
        </p:nvSpPr>
        <p:spPr>
          <a:xfrm>
            <a:off x="4623826" y="2026202"/>
            <a:ext cx="884278" cy="523513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Vásárló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668344" y="2026202"/>
            <a:ext cx="976542" cy="523513"/>
          </a:xfrm>
          <a:prstGeom prst="rect">
            <a:avLst/>
          </a:prstGeom>
          <a:solidFill>
            <a:srgbClr val="00AED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Kereskedő (Escalion)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7699914" y="5229200"/>
            <a:ext cx="884278" cy="523513"/>
          </a:xfrm>
          <a:prstGeom prst="rect">
            <a:avLst/>
          </a:prstGeom>
          <a:solidFill>
            <a:srgbClr val="00AED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Elfogadó bank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6084168" y="5229200"/>
            <a:ext cx="1088343" cy="523513"/>
          </a:xfrm>
          <a:prstGeom prst="rect">
            <a:avLst/>
          </a:prstGeom>
          <a:solidFill>
            <a:srgbClr val="4C545B">
              <a:alpha val="5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VisaNet, MC BankNet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4559790" y="3356992"/>
            <a:ext cx="1020322" cy="2395720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62000" rtlCol="0" anchor="b" anchorCtr="0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Kibocsátó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4676924" y="3645024"/>
            <a:ext cx="759172" cy="1440160"/>
          </a:xfrm>
          <a:prstGeom prst="rect">
            <a:avLst/>
          </a:prstGeom>
          <a:solidFill>
            <a:srgbClr val="4C545B"/>
          </a:solidFill>
          <a:ln>
            <a:solidFill>
              <a:srgbClr val="4C54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Access Control Server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6075945" y="3356992"/>
            <a:ext cx="1088343" cy="720079"/>
          </a:xfrm>
          <a:prstGeom prst="rect">
            <a:avLst/>
          </a:prstGeom>
          <a:solidFill>
            <a:srgbClr val="4C545B"/>
          </a:solidFill>
          <a:ln>
            <a:solidFill>
              <a:srgbClr val="4C5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Directory Server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075945" y="4077072"/>
            <a:ext cx="1088343" cy="720079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Auth. History Server</a:t>
            </a:r>
            <a:endParaRPr lang="hu-HU" sz="14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223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23" y="1219232"/>
            <a:ext cx="4343725" cy="487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4723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7504" y="2564904"/>
            <a:ext cx="410445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4C545B"/>
                </a:solidFill>
                <a:latin typeface="Myriad Pro" pitchFamily="34" charset="0"/>
              </a:rPr>
              <a:t>3-D Státusz</a:t>
            </a:r>
            <a:endParaRPr lang="en-US" sz="2800" b="1" dirty="0">
              <a:solidFill>
                <a:srgbClr val="4C545B"/>
              </a:solidFill>
              <a:latin typeface="Myriad Pro" pitchFamily="34" charset="0"/>
            </a:endParaRPr>
          </a:p>
          <a:p>
            <a:endParaRPr lang="en-US" sz="1700" dirty="0">
              <a:solidFill>
                <a:srgbClr val="4C545B"/>
              </a:solidFill>
              <a:latin typeface="Myriad Pro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Egyáltalán támogatja-e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/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a 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kibocsátó bank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Amennyiben igen, a részleteket egyeztetjük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Amennyiben nem, </a:t>
            </a: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/>
            </a:r>
            <a:b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</a:br>
            <a:r>
              <a:rPr lang="hu-HU" sz="1700" dirty="0" smtClean="0">
                <a:solidFill>
                  <a:srgbClr val="4C545B"/>
                </a:solidFill>
                <a:latin typeface="Myriad Pro" pitchFamily="34" charset="0"/>
              </a:rPr>
              <a:t>az </a:t>
            </a:r>
            <a:r>
              <a:rPr lang="hu-HU" sz="1700" dirty="0" err="1">
                <a:solidFill>
                  <a:srgbClr val="4C545B"/>
                </a:solidFill>
                <a:latin typeface="Myriad Pro" pitchFamily="34" charset="0"/>
              </a:rPr>
              <a:t>authorizáció</a:t>
            </a:r>
            <a:r>
              <a:rPr lang="hu-HU" sz="1700" dirty="0">
                <a:solidFill>
                  <a:srgbClr val="4C545B"/>
                </a:solidFill>
                <a:latin typeface="Myriad Pro" pitchFamily="34" charset="0"/>
              </a:rPr>
              <a:t> itt lezárul</a:t>
            </a:r>
            <a:endParaRPr lang="hu-HU" sz="1700" dirty="0">
              <a:solidFill>
                <a:srgbClr val="4C545B"/>
              </a:solidFill>
              <a:latin typeface="Myriad Pro" pitchFamily="34" charset="0"/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36092"/>
              </p:ext>
            </p:extLst>
          </p:nvPr>
        </p:nvGraphicFramePr>
        <p:xfrm>
          <a:off x="4335718" y="1196752"/>
          <a:ext cx="4568925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975"/>
                <a:gridCol w="1522975"/>
                <a:gridCol w="1522975"/>
              </a:tblGrid>
              <a:tr h="4968552"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Issuer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Interoperability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  <a:r>
                        <a:rPr lang="hu-HU" sz="1400" b="0" i="1" baseline="0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" pitchFamily="34" charset="0"/>
                      </a:endParaRPr>
                    </a:p>
                    <a:p>
                      <a:pPr algn="ctr"/>
                      <a:r>
                        <a:rPr lang="hu-HU" sz="1400" b="0" i="1" dirty="0" err="1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Acquirer</a:t>
                      </a:r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0" i="1" dirty="0" smtClean="0">
                          <a:solidFill>
                            <a:srgbClr val="4C545B"/>
                          </a:solidFill>
                          <a:latin typeface="Myriad Pro" pitchFamily="34" charset="0"/>
                        </a:rPr>
                        <a:t>Domain</a:t>
                      </a:r>
                      <a:endParaRPr lang="hu-HU" sz="1400" b="0" i="1" dirty="0">
                        <a:solidFill>
                          <a:srgbClr val="4C545B"/>
                        </a:solidFill>
                        <a:latin typeface="Myriad Pro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545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8"/>
          <p:cNvSpPr/>
          <p:nvPr/>
        </p:nvSpPr>
        <p:spPr>
          <a:xfrm>
            <a:off x="4623826" y="2026202"/>
            <a:ext cx="884278" cy="523513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Vásárló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668344" y="2026202"/>
            <a:ext cx="976542" cy="523513"/>
          </a:xfrm>
          <a:prstGeom prst="rect">
            <a:avLst/>
          </a:prstGeom>
          <a:solidFill>
            <a:srgbClr val="00AED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Kereskedő (Escalion)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7699914" y="5229200"/>
            <a:ext cx="884278" cy="523513"/>
          </a:xfrm>
          <a:prstGeom prst="rect">
            <a:avLst/>
          </a:prstGeom>
          <a:solidFill>
            <a:srgbClr val="00AED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Elfogadó bank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6084168" y="5229200"/>
            <a:ext cx="1088343" cy="523513"/>
          </a:xfrm>
          <a:prstGeom prst="rect">
            <a:avLst/>
          </a:prstGeom>
          <a:solidFill>
            <a:srgbClr val="4C545B">
              <a:alpha val="5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VisaNet, MC BankNet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4559790" y="3356992"/>
            <a:ext cx="1020322" cy="2395720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bIns="162000" rtlCol="0" anchor="b" anchorCtr="0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Kibocsátó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4676924" y="3645024"/>
            <a:ext cx="759172" cy="1440160"/>
          </a:xfrm>
          <a:prstGeom prst="rect">
            <a:avLst/>
          </a:prstGeom>
          <a:solidFill>
            <a:srgbClr val="4C545B"/>
          </a:solidFill>
          <a:ln>
            <a:solidFill>
              <a:srgbClr val="4C545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Access Control Server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6075945" y="3356992"/>
            <a:ext cx="1088343" cy="720079"/>
          </a:xfrm>
          <a:prstGeom prst="rect">
            <a:avLst/>
          </a:prstGeom>
          <a:solidFill>
            <a:srgbClr val="4C545B"/>
          </a:solidFill>
          <a:ln>
            <a:solidFill>
              <a:srgbClr val="4C5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Directory Server</a:t>
            </a:r>
            <a:endParaRPr lang="hu-HU" sz="1400" dirty="0">
              <a:latin typeface="Myriad Pro" pitchFamily="34" charset="0"/>
            </a:endParaRPr>
          </a:p>
        </p:txBody>
      </p:sp>
      <p:sp>
        <p:nvSpPr>
          <p:cNvPr id="16" name="Rectangle 18"/>
          <p:cNvSpPr/>
          <p:nvPr/>
        </p:nvSpPr>
        <p:spPr>
          <a:xfrm>
            <a:off x="6075945" y="4077072"/>
            <a:ext cx="1088343" cy="720079"/>
          </a:xfrm>
          <a:prstGeom prst="rect">
            <a:avLst/>
          </a:prstGeom>
          <a:solidFill>
            <a:srgbClr val="00AED4"/>
          </a:solidFill>
          <a:ln>
            <a:solidFill>
              <a:srgbClr val="00A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Myriad Pro" pitchFamily="34" charset="0"/>
              </a:rPr>
              <a:t>Auth. History Server</a:t>
            </a:r>
            <a:endParaRPr lang="hu-HU" sz="1400" dirty="0">
              <a:latin typeface="Myriad Pro" pitchFamily="34" charset="0"/>
            </a:endParaRPr>
          </a:p>
        </p:txBody>
      </p:sp>
      <p:cxnSp>
        <p:nvCxnSpPr>
          <p:cNvPr id="17" name="Straight Arrow Connector 24"/>
          <p:cNvCxnSpPr/>
          <p:nvPr/>
        </p:nvCxnSpPr>
        <p:spPr>
          <a:xfrm>
            <a:off x="5580112" y="2195479"/>
            <a:ext cx="2010751" cy="0"/>
          </a:xfrm>
          <a:prstGeom prst="straightConnector1">
            <a:avLst/>
          </a:prstGeom>
          <a:ln w="25400">
            <a:solidFill>
              <a:srgbClr val="4C545B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0"/>
          <p:cNvCxnSpPr/>
          <p:nvPr/>
        </p:nvCxnSpPr>
        <p:spPr>
          <a:xfrm flipH="1">
            <a:off x="7092280" y="2564904"/>
            <a:ext cx="648072" cy="720080"/>
          </a:xfrm>
          <a:prstGeom prst="straightConnector1">
            <a:avLst/>
          </a:prstGeom>
          <a:ln w="25400">
            <a:solidFill>
              <a:srgbClr val="4C54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0"/>
          <p:cNvCxnSpPr/>
          <p:nvPr/>
        </p:nvCxnSpPr>
        <p:spPr>
          <a:xfrm flipH="1">
            <a:off x="5652120" y="3671300"/>
            <a:ext cx="360040" cy="0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4"/>
          <p:cNvCxnSpPr/>
          <p:nvPr/>
        </p:nvCxnSpPr>
        <p:spPr>
          <a:xfrm flipH="1">
            <a:off x="7236297" y="2564904"/>
            <a:ext cx="829780" cy="864095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55"/>
          <p:cNvCxnSpPr/>
          <p:nvPr/>
        </p:nvCxnSpPr>
        <p:spPr>
          <a:xfrm>
            <a:off x="5580112" y="2332154"/>
            <a:ext cx="2010751" cy="0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57"/>
          <p:cNvCxnSpPr/>
          <p:nvPr/>
        </p:nvCxnSpPr>
        <p:spPr>
          <a:xfrm flipV="1">
            <a:off x="5652120" y="5445223"/>
            <a:ext cx="432048" cy="1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58"/>
          <p:cNvCxnSpPr/>
          <p:nvPr/>
        </p:nvCxnSpPr>
        <p:spPr>
          <a:xfrm>
            <a:off x="7175142" y="5445223"/>
            <a:ext cx="493202" cy="1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6"/>
          <p:cNvSpPr txBox="1"/>
          <p:nvPr/>
        </p:nvSpPr>
        <p:spPr>
          <a:xfrm>
            <a:off x="6483908" y="185692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4C545B"/>
                </a:solidFill>
                <a:latin typeface="Myriad Pro" pitchFamily="34" charset="0"/>
              </a:rPr>
              <a:t>1</a:t>
            </a:r>
            <a:endParaRPr lang="hu-HU" sz="1600" dirty="0">
              <a:solidFill>
                <a:srgbClr val="4C545B"/>
              </a:solidFill>
              <a:latin typeface="Myriad Pro" pitchFamily="34" charset="0"/>
            </a:endParaRPr>
          </a:p>
        </p:txBody>
      </p:sp>
      <p:sp>
        <p:nvSpPr>
          <p:cNvPr id="25" name="TextBox 67"/>
          <p:cNvSpPr txBox="1"/>
          <p:nvPr/>
        </p:nvSpPr>
        <p:spPr>
          <a:xfrm>
            <a:off x="7175032" y="254971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4C545B"/>
                </a:solidFill>
                <a:latin typeface="Myriad Pro" pitchFamily="34" charset="0"/>
              </a:rPr>
              <a:t>2</a:t>
            </a:r>
            <a:endParaRPr lang="hu-HU" sz="1600" dirty="0">
              <a:solidFill>
                <a:srgbClr val="4C545B"/>
              </a:solidFill>
              <a:latin typeface="Myriad Pro" pitchFamily="34" charset="0"/>
            </a:endParaRPr>
          </a:p>
        </p:txBody>
      </p:sp>
      <p:sp>
        <p:nvSpPr>
          <p:cNvPr id="26" name="TextBox 68"/>
          <p:cNvSpPr txBox="1"/>
          <p:nvPr/>
        </p:nvSpPr>
        <p:spPr>
          <a:xfrm>
            <a:off x="5723298" y="33112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4C545B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7" name="TextBox 69"/>
          <p:cNvSpPr txBox="1"/>
          <p:nvPr/>
        </p:nvSpPr>
        <p:spPr>
          <a:xfrm>
            <a:off x="7651187" y="29464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4C545B"/>
                </a:solidFill>
                <a:latin typeface="Myriad Pro" pitchFamily="34" charset="0"/>
              </a:rPr>
              <a:t>4</a:t>
            </a:r>
            <a:endParaRPr lang="hu-HU" sz="1600" dirty="0">
              <a:solidFill>
                <a:srgbClr val="4C545B"/>
              </a:solidFill>
              <a:latin typeface="Myriad Pro" pitchFamily="34" charset="0"/>
            </a:endParaRPr>
          </a:p>
        </p:txBody>
      </p:sp>
      <p:sp>
        <p:nvSpPr>
          <p:cNvPr id="28" name="TextBox 70"/>
          <p:cNvSpPr txBox="1"/>
          <p:nvPr/>
        </p:nvSpPr>
        <p:spPr>
          <a:xfrm>
            <a:off x="6483908" y="239562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4C545B"/>
                </a:solidFill>
                <a:latin typeface="Myriad Pro" pitchFamily="34" charset="0"/>
              </a:rPr>
              <a:t>5</a:t>
            </a:r>
            <a:endParaRPr lang="hu-HU" sz="1600" dirty="0">
              <a:solidFill>
                <a:srgbClr val="4C545B"/>
              </a:solidFill>
              <a:latin typeface="Myriad Pro" pitchFamily="34" charset="0"/>
            </a:endParaRPr>
          </a:p>
        </p:txBody>
      </p:sp>
      <p:cxnSp>
        <p:nvCxnSpPr>
          <p:cNvPr id="29" name="Straight Arrow Connector 71"/>
          <p:cNvCxnSpPr/>
          <p:nvPr/>
        </p:nvCxnSpPr>
        <p:spPr>
          <a:xfrm flipV="1">
            <a:off x="8352420" y="2564904"/>
            <a:ext cx="2519" cy="2618565"/>
          </a:xfrm>
          <a:prstGeom prst="straightConnector1">
            <a:avLst/>
          </a:prstGeom>
          <a:ln w="25400">
            <a:solidFill>
              <a:srgbClr val="4C545B"/>
            </a:solidFill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4"/>
          <p:cNvSpPr txBox="1"/>
          <p:nvPr/>
        </p:nvSpPr>
        <p:spPr>
          <a:xfrm>
            <a:off x="8066077" y="341346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4C545B"/>
                </a:solidFill>
                <a:latin typeface="Myriad Pro" pitchFamily="34" charset="0"/>
              </a:rPr>
              <a:t>5</a:t>
            </a:r>
            <a:endParaRPr lang="hu-HU" sz="1600" dirty="0">
              <a:solidFill>
                <a:srgbClr val="4C545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71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0"/>
            <a:ext cx="9137845" cy="6857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35305" y="260648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00AED4"/>
                </a:solidFill>
                <a:latin typeface="Myriad Pro" pitchFamily="34" charset="0"/>
              </a:rPr>
              <a:t>A BIZTONSÁG HÁROM OLDALA</a:t>
            </a:r>
          </a:p>
          <a:p>
            <a:pPr algn="r"/>
            <a:r>
              <a:rPr lang="hu-HU" sz="1400" dirty="0">
                <a:solidFill>
                  <a:srgbClr val="00AED4"/>
                </a:solidFill>
                <a:latin typeface="Myriad Pro" pitchFamily="34" charset="0"/>
              </a:rPr>
              <a:t>A vásárló</a:t>
            </a:r>
            <a:endParaRPr lang="hu-HU" sz="1400" dirty="0">
              <a:solidFill>
                <a:srgbClr val="00AED4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86" y="1795462"/>
            <a:ext cx="4010025" cy="3267075"/>
          </a:xfrm>
          <a:prstGeom prst="rect">
            <a:avLst/>
          </a:prstGeom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720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1F2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1F2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590</Words>
  <Application>Microsoft Office PowerPoint</Application>
  <PresentationFormat>Diavetítés a képernyőre (4:3 oldalarány)</PresentationFormat>
  <Paragraphs>174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DoclerWeb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Kartaly Zsolt</dc:creator>
  <cp:lastModifiedBy>Kartaly Zsolt</cp:lastModifiedBy>
  <cp:revision>112</cp:revision>
  <dcterms:created xsi:type="dcterms:W3CDTF">2011-11-28T09:43:29Z</dcterms:created>
  <dcterms:modified xsi:type="dcterms:W3CDTF">2011-12-09T18:01:34Z</dcterms:modified>
</cp:coreProperties>
</file>